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6" r:id="rId17"/>
    <p:sldId id="273" r:id="rId18"/>
    <p:sldId id="280" r:id="rId19"/>
    <p:sldId id="274" r:id="rId20"/>
    <p:sldId id="275" r:id="rId21"/>
    <p:sldId id="277" r:id="rId22"/>
    <p:sldId id="278" r:id="rId23"/>
    <p:sldId id="281" r:id="rId24"/>
    <p:sldId id="282" r:id="rId25"/>
    <p:sldId id="283" r:id="rId2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81" d="100"/>
          <a:sy n="81" d="100"/>
        </p:scale>
        <p:origin x="3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355422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274108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9485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445847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7842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1163473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272916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3266276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167347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E97D0297-5444-4959-8C36-D83A33115551}" type="datetimeFigureOut">
              <a:rPr lang="pt-BR" smtClean="0"/>
              <a:t>25/11/2019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149123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E97D0297-5444-4959-8C36-D83A33115551}" type="datetimeFigureOut">
              <a:rPr lang="pt-BR" smtClean="0"/>
              <a:t>25/11/2019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3373310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E97D0297-5444-4959-8C36-D83A33115551}" type="datetimeFigureOut">
              <a:rPr lang="pt-BR" smtClean="0"/>
              <a:t>25/11/2019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50737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E97D0297-5444-4959-8C36-D83A33115551}" type="datetimeFigureOut">
              <a:rPr lang="pt-BR" smtClean="0"/>
              <a:t>25/11/2019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384136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D0297-5444-4959-8C36-D83A33115551}" type="datetimeFigureOut">
              <a:rPr lang="pt-BR" smtClean="0"/>
              <a:t>25/11/2019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420753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E97D0297-5444-4959-8C36-D83A33115551}" type="datetimeFigureOut">
              <a:rPr lang="pt-BR" smtClean="0"/>
              <a:t>25/11/2019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1966080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E97D0297-5444-4959-8C36-D83A33115551}" type="datetimeFigureOut">
              <a:rPr lang="pt-BR" smtClean="0"/>
              <a:t>25/11/2019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6B18BCE-7E17-474E-A4FE-67E8C848C849}" type="slidenum">
              <a:rPr lang="pt-BR" smtClean="0"/>
              <a:t>‹nº›</a:t>
            </a:fld>
            <a:endParaRPr lang="pt-BR"/>
          </a:p>
        </p:txBody>
      </p:sp>
    </p:spTree>
    <p:extLst>
      <p:ext uri="{BB962C8B-B14F-4D97-AF65-F5344CB8AC3E}">
        <p14:creationId xmlns:p14="http://schemas.microsoft.com/office/powerpoint/2010/main" val="3680898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7D0297-5444-4959-8C36-D83A33115551}" type="datetimeFigureOut">
              <a:rPr lang="pt-BR" smtClean="0"/>
              <a:t>25/11/2019</a:t>
            </a:fld>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B18BCE-7E17-474E-A4FE-67E8C848C849}" type="slidenum">
              <a:rPr lang="pt-BR" smtClean="0"/>
              <a:t>‹nº›</a:t>
            </a:fld>
            <a:endParaRPr lang="pt-BR"/>
          </a:p>
        </p:txBody>
      </p:sp>
    </p:spTree>
    <p:extLst>
      <p:ext uri="{BB962C8B-B14F-4D97-AF65-F5344CB8AC3E}">
        <p14:creationId xmlns:p14="http://schemas.microsoft.com/office/powerpoint/2010/main" val="3118114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ongressoemfoco.uol.com.br/especial/noticias/governo-bloqueia-r-162-bilhoes-do-orcament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a:p>
        </p:txBody>
      </p:sp>
      <p:sp>
        <p:nvSpPr>
          <p:cNvPr id="3" name="Subtítulo 2"/>
          <p:cNvSpPr>
            <a:spLocks noGrp="1"/>
          </p:cNvSpPr>
          <p:nvPr>
            <p:ph type="subTitle" idx="1"/>
          </p:nvPr>
        </p:nvSpPr>
        <p:spPr/>
        <p:txBody>
          <a:bodyPr/>
          <a:lstStyle/>
          <a:p>
            <a:endParaRPr lang="pt-B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052" y="209550"/>
            <a:ext cx="9144000" cy="6438900"/>
          </a:xfrm>
          <a:prstGeom prst="rect">
            <a:avLst/>
          </a:prstGeom>
        </p:spPr>
      </p:pic>
    </p:spTree>
    <p:extLst>
      <p:ext uri="{BB962C8B-B14F-4D97-AF65-F5344CB8AC3E}">
        <p14:creationId xmlns:p14="http://schemas.microsoft.com/office/powerpoint/2010/main" val="1394031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sz="3200" dirty="0"/>
              <a:t>Ao todo, as três </a:t>
            </a:r>
            <a:r>
              <a:rPr lang="pt-BR" sz="3200" dirty="0" err="1"/>
              <a:t>PECs</a:t>
            </a:r>
            <a:r>
              <a:rPr lang="pt-BR" sz="3200" dirty="0"/>
              <a:t> (186, 187 e 188/2019) alteram mais de 30 páginas da Constituição Federal visando (i) a sustentabilidade do </a:t>
            </a:r>
            <a:r>
              <a:rPr lang="pt-BR" sz="3200" b="1" dirty="0">
                <a:hlinkClick r:id="rId2"/>
              </a:rPr>
              <a:t>teto de gastos federal</a:t>
            </a:r>
            <a:r>
              <a:rPr lang="pt-BR" sz="3200" dirty="0"/>
              <a:t>, que reduz o gasto público federal em % do PIB, da receita e da população por 20 anos, (</a:t>
            </a:r>
            <a:r>
              <a:rPr lang="pt-BR" sz="3200" dirty="0" err="1"/>
              <a:t>ii</a:t>
            </a:r>
            <a:r>
              <a:rPr lang="pt-BR" sz="3200" dirty="0"/>
              <a:t>) a flexibilização do orçamento com a desvinculação de recursos das políticas sociais e (</a:t>
            </a:r>
            <a:r>
              <a:rPr lang="pt-BR" sz="3200" dirty="0" err="1"/>
              <a:t>iii</a:t>
            </a:r>
            <a:r>
              <a:rPr lang="pt-BR" sz="3200" dirty="0"/>
              <a:t>) nova rodada de cortes de despesas em Estados e municípios em troca de ampliação de repasses federais.</a:t>
            </a:r>
          </a:p>
        </p:txBody>
      </p:sp>
      <p:pic>
        <p:nvPicPr>
          <p:cNvPr id="1026" name="Picture 2" descr="SINTE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4417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sz="3200" dirty="0"/>
              <a:t>PEC do Pacto Federativo</a:t>
            </a:r>
          </a:p>
          <a:p>
            <a:r>
              <a:rPr lang="pt-BR" sz="3200" dirty="0"/>
              <a:t>P</a:t>
            </a:r>
            <a:r>
              <a:rPr lang="pt-BR" sz="3200" dirty="0" smtClean="0"/>
              <a:t>acote </a:t>
            </a:r>
            <a:r>
              <a:rPr lang="pt-BR" sz="3200" dirty="0"/>
              <a:t>trata da questão federativa prevendo mais recursos para Estados e municípios investirem via ampliação de repasses federais, mas proíbe o socorro futuro da União aos entes federados em dificuldades fiscais. Além disso, propõe-se a extinção de 23% dos municípios brasileiros com baixa capacidade arrecadatória sem qualquer consulta à população.</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314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sz="3200" dirty="0"/>
              <a:t>PEC do Pacto Federativo</a:t>
            </a:r>
          </a:p>
          <a:p>
            <a:r>
              <a:rPr lang="pt-BR" sz="3200" dirty="0"/>
              <a:t>P</a:t>
            </a:r>
            <a:r>
              <a:rPr lang="pt-BR" sz="3200" dirty="0" smtClean="0"/>
              <a:t>acote </a:t>
            </a:r>
            <a:r>
              <a:rPr lang="pt-BR" sz="3200" dirty="0"/>
              <a:t>trata da questão federativa prevendo mais recursos para Estados e municípios investirem via ampliação de repasses federais, mas proíbe o socorro futuro da União aos entes federados em dificuldades fiscais. Além disso, propõe-se a extinção de 23% dos municípios brasileiros com baixa capacidade arrecadatória sem qualquer consulta à população.</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038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lnSpcReduction="10000"/>
          </a:bodyPr>
          <a:lstStyle/>
          <a:p>
            <a:r>
              <a:rPr lang="pt-BR" sz="3200" dirty="0"/>
              <a:t>PEC dos Fundos Públicos</a:t>
            </a:r>
          </a:p>
          <a:p>
            <a:r>
              <a:rPr lang="pt-BR" sz="3200" dirty="0"/>
              <a:t>O Plano é ainda complementado pela “Proposta de Emenda Constitucional (PEC) dos Fundos Públicos ”, que confere maior flexibilidade para abatimento da dívida pública com recursos de fundos de diversas fontes originalmente criados com outros propósitos.</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4705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a:t>PEC </a:t>
            </a:r>
            <a:r>
              <a:rPr lang="pt-BR" sz="3200" dirty="0" smtClean="0"/>
              <a:t>Emergencial</a:t>
            </a:r>
            <a:endParaRPr lang="pt-BR" sz="3200" dirty="0"/>
          </a:p>
          <a:p>
            <a:r>
              <a:rPr lang="pt-BR" sz="3200" dirty="0" smtClean="0"/>
              <a:t>Redução </a:t>
            </a:r>
            <a:r>
              <a:rPr lang="pt-BR" sz="3200" dirty="0"/>
              <a:t>da jornada do serviço público com redução de vencimentos, suspensão de promoções, vedação de novas despesas obrigatórias e proibição de concursos.</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0874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a:t>PEC </a:t>
            </a:r>
            <a:r>
              <a:rPr lang="pt-BR" sz="3200" dirty="0" smtClean="0"/>
              <a:t>Emergencial</a:t>
            </a:r>
            <a:endParaRPr lang="pt-BR" sz="3200" dirty="0"/>
          </a:p>
          <a:p>
            <a:r>
              <a:rPr lang="pt-BR" sz="3200" dirty="0" smtClean="0"/>
              <a:t>Redução </a:t>
            </a:r>
            <a:r>
              <a:rPr lang="pt-BR" sz="3200" dirty="0"/>
              <a:t>da jornada do serviço público com redução de vencimentos, suspensão de promoções, vedação de novas despesas obrigatórias e proibição de concursos.</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561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a:t>PEC </a:t>
            </a:r>
            <a:r>
              <a:rPr lang="pt-BR" sz="3200" dirty="0" smtClean="0"/>
              <a:t>Emergencial</a:t>
            </a:r>
            <a:endParaRPr lang="pt-BR" sz="3200" dirty="0"/>
          </a:p>
          <a:p>
            <a:r>
              <a:rPr lang="en-US" sz="3200" dirty="0" err="1" smtClean="0"/>
              <a:t>Excessão</a:t>
            </a:r>
            <a:r>
              <a:rPr lang="en-US" sz="3200" dirty="0" smtClean="0"/>
              <a:t>: </a:t>
            </a:r>
            <a:r>
              <a:rPr lang="pt-BR" sz="3200" dirty="0" smtClean="0"/>
              <a:t>para </a:t>
            </a:r>
            <a:r>
              <a:rPr lang="pt-BR" sz="3200" dirty="0"/>
              <a:t>militares, Judiciário, membros </a:t>
            </a:r>
            <a:r>
              <a:rPr lang="pt-BR" sz="3200" dirty="0" smtClean="0"/>
              <a:t>do Ministério </a:t>
            </a:r>
            <a:r>
              <a:rPr lang="pt-BR" sz="3200" dirty="0"/>
              <a:t>Público, diplomatas e </a:t>
            </a:r>
            <a:r>
              <a:rPr lang="pt-BR" sz="3200" dirty="0" smtClean="0"/>
              <a:t>policiais.</a:t>
            </a:r>
            <a:endParaRPr lang="pt-BR" sz="3200" dirty="0"/>
          </a:p>
          <a:p>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621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smtClean="0"/>
              <a:t>Governo Federal alega desequilíbrio fiscal do Estado Brasileiro.</a:t>
            </a:r>
          </a:p>
          <a:p>
            <a:r>
              <a:rPr lang="en-US" sz="3200" dirty="0" smtClean="0"/>
              <a:t>Estado “</a:t>
            </a:r>
            <a:r>
              <a:rPr lang="en-US" sz="3200" dirty="0" err="1" smtClean="0"/>
              <a:t>paquidérmico</a:t>
            </a:r>
            <a:r>
              <a:rPr lang="en-US" sz="3200" dirty="0" smtClean="0"/>
              <a:t>”; </a:t>
            </a:r>
          </a:p>
          <a:p>
            <a:r>
              <a:rPr lang="en-US" sz="3200" dirty="0" smtClean="0"/>
              <a:t>Mas </a:t>
            </a:r>
            <a:r>
              <a:rPr lang="en-US" sz="3200" dirty="0" err="1" smtClean="0"/>
              <a:t>somos</a:t>
            </a:r>
            <a:r>
              <a:rPr lang="en-US" sz="3200" dirty="0" smtClean="0"/>
              <a:t> </a:t>
            </a:r>
            <a:r>
              <a:rPr lang="en-US" sz="3200" dirty="0" err="1" smtClean="0"/>
              <a:t>tantos</a:t>
            </a:r>
            <a:r>
              <a:rPr lang="en-US" sz="3200" dirty="0" smtClean="0"/>
              <a:t> </a:t>
            </a:r>
            <a:r>
              <a:rPr lang="en-US" sz="3200" dirty="0" err="1" smtClean="0"/>
              <a:t>assim</a:t>
            </a:r>
            <a:r>
              <a:rPr lang="en-US" sz="3200" dirty="0" smtClean="0"/>
              <a:t>?</a:t>
            </a:r>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33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sz="3200" dirty="0"/>
              <a:t>No país como um todo, os empregados no serviço público representam 12% da população ocupada contra 21% na média da OCDE. Hoje na União o número de servidores civis em atividade é igual ao de 1991, enquanto nesse período a população cresceu em torno de 30%. Além disso, mais de 10% deste contingente encontra-se em abono permanência, isto é, pode se aposentar a qualquer momento.</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537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sz="3200" dirty="0"/>
              <a:t>A principal razão do atual desequilíbrio fiscal é decorrente da grave recessão, do baixo crescimento econômico, da alta taxa de desemprego, do arrocho salarial, da precarização no mundo do trabalho, do altíssimo custo da dívida pública, elementos que trouxeram impactos sobre a arrecadação e têm como principal fonte tributária o consumo e a renda do trabalhador.</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704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smtClean="0"/>
              <a:t> </a:t>
            </a:r>
            <a:r>
              <a:rPr lang="pt-BR" sz="3200" dirty="0"/>
              <a:t>Esclarecimento </a:t>
            </a:r>
            <a:r>
              <a:rPr lang="pt-BR" sz="3200" dirty="0" smtClean="0"/>
              <a:t>PEC;</a:t>
            </a:r>
          </a:p>
          <a:p>
            <a:r>
              <a:rPr lang="pt-BR" sz="3200" dirty="0" smtClean="0"/>
              <a:t> </a:t>
            </a:r>
            <a:r>
              <a:rPr lang="pt-BR" sz="3200" dirty="0"/>
              <a:t>Reforma </a:t>
            </a:r>
            <a:r>
              <a:rPr lang="pt-BR" sz="3200" dirty="0" smtClean="0"/>
              <a:t>administrativa – adiada, apesar de pronta;</a:t>
            </a:r>
          </a:p>
          <a:p>
            <a:r>
              <a:rPr lang="en-US" sz="3200" dirty="0" err="1" smtClean="0"/>
              <a:t>Exoneração</a:t>
            </a:r>
            <a:r>
              <a:rPr lang="en-US" sz="3200" dirty="0" smtClean="0"/>
              <a:t> de </a:t>
            </a:r>
            <a:r>
              <a:rPr lang="en-US" sz="3200" dirty="0" err="1" smtClean="0"/>
              <a:t>Diretores</a:t>
            </a:r>
            <a:r>
              <a:rPr lang="en-US" sz="3200" dirty="0" smtClean="0"/>
              <a:t> de </a:t>
            </a:r>
            <a:r>
              <a:rPr lang="en-US" sz="3200" dirty="0" err="1" smtClean="0"/>
              <a:t>Faculdades</a:t>
            </a:r>
            <a:r>
              <a:rPr lang="en-US" sz="3200" dirty="0" smtClean="0"/>
              <a:t>;</a:t>
            </a:r>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9552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sz="3200" dirty="0"/>
              <a:t>A principal razão do atual desequilíbrio fiscal é decorrente da grave recessão, do baixo crescimento econômico, da alta taxa de desemprego, do arrocho salarial, da precarização no mundo do trabalho, do altíssimo custo da dívida pública, elementos que trouxeram impactos sobre a arrecadação e têm como principal fonte tributária o consumo e a renda do trabalhador.</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8517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pPr algn="just"/>
            <a:r>
              <a:rPr lang="pt-BR" sz="3200" dirty="0" smtClean="0"/>
              <a:t>Indicações</a:t>
            </a:r>
          </a:p>
          <a:p>
            <a:pPr algn="just"/>
            <a:r>
              <a:rPr lang="en-US" sz="3200" dirty="0" err="1" smtClean="0"/>
              <a:t>Fim</a:t>
            </a:r>
            <a:r>
              <a:rPr lang="en-US" sz="3200" dirty="0" smtClean="0"/>
              <a:t> da </a:t>
            </a:r>
            <a:r>
              <a:rPr lang="en-US" sz="3200" dirty="0" err="1" smtClean="0"/>
              <a:t>possibilidade</a:t>
            </a:r>
            <a:r>
              <a:rPr lang="en-US" sz="3200" dirty="0" smtClean="0"/>
              <a:t> de </a:t>
            </a:r>
            <a:r>
              <a:rPr lang="en-US" sz="3200" dirty="0" err="1" smtClean="0"/>
              <a:t>reajustes</a:t>
            </a:r>
            <a:r>
              <a:rPr lang="en-US" sz="3200" dirty="0" smtClean="0"/>
              <a:t> </a:t>
            </a:r>
            <a:r>
              <a:rPr lang="en-US" sz="3200" dirty="0" err="1" smtClean="0"/>
              <a:t>salariais</a:t>
            </a:r>
            <a:r>
              <a:rPr lang="en-US" sz="3200" dirty="0" smtClean="0"/>
              <a:t> (</a:t>
            </a:r>
            <a:r>
              <a:rPr lang="en-US" sz="3200" dirty="0" err="1" smtClean="0"/>
              <a:t>seja</a:t>
            </a:r>
            <a:r>
              <a:rPr lang="en-US" sz="3200" dirty="0" smtClean="0"/>
              <a:t> </a:t>
            </a:r>
            <a:r>
              <a:rPr lang="en-US" sz="3200" dirty="0" err="1" smtClean="0"/>
              <a:t>através</a:t>
            </a:r>
            <a:r>
              <a:rPr lang="en-US" sz="3200" dirty="0" smtClean="0"/>
              <a:t> de </a:t>
            </a:r>
            <a:r>
              <a:rPr lang="en-US" sz="3200" dirty="0" err="1" smtClean="0"/>
              <a:t>greves</a:t>
            </a:r>
            <a:r>
              <a:rPr lang="en-US" sz="3200" dirty="0" smtClean="0"/>
              <a:t> </a:t>
            </a:r>
            <a:r>
              <a:rPr lang="en-US" sz="3200" dirty="0" err="1" smtClean="0"/>
              <a:t>ou</a:t>
            </a:r>
            <a:r>
              <a:rPr lang="en-US" sz="3200" dirty="0" smtClean="0"/>
              <a:t> </a:t>
            </a:r>
            <a:r>
              <a:rPr lang="en-US" sz="3200" dirty="0" err="1" smtClean="0"/>
              <a:t>progressões</a:t>
            </a:r>
            <a:r>
              <a:rPr lang="en-US" sz="3200" dirty="0" smtClean="0"/>
              <a:t> </a:t>
            </a:r>
            <a:r>
              <a:rPr lang="en-US" sz="3200" dirty="0" err="1" smtClean="0"/>
              <a:t>funcionais</a:t>
            </a:r>
            <a:r>
              <a:rPr lang="en-US" sz="3200" dirty="0" smtClean="0"/>
              <a:t>);</a:t>
            </a:r>
          </a:p>
          <a:p>
            <a:pPr algn="just"/>
            <a:r>
              <a:rPr lang="en-US" sz="3200" dirty="0" err="1" smtClean="0"/>
              <a:t>Sem</a:t>
            </a:r>
            <a:r>
              <a:rPr lang="en-US" sz="3200" dirty="0" smtClean="0"/>
              <a:t> </a:t>
            </a:r>
            <a:r>
              <a:rPr lang="en-US" sz="3200" dirty="0" err="1" smtClean="0"/>
              <a:t>reajustes</a:t>
            </a:r>
            <a:r>
              <a:rPr lang="en-US" sz="3200" dirty="0" smtClean="0"/>
              <a:t> de </a:t>
            </a:r>
            <a:r>
              <a:rPr lang="en-US" sz="3200" dirty="0" err="1" smtClean="0"/>
              <a:t>benefícios</a:t>
            </a:r>
            <a:r>
              <a:rPr lang="en-US" sz="3200" dirty="0" smtClean="0"/>
              <a:t>;</a:t>
            </a:r>
          </a:p>
          <a:p>
            <a:pPr algn="just"/>
            <a:r>
              <a:rPr lang="en-US" sz="3200" dirty="0" err="1" smtClean="0"/>
              <a:t>Turnos</a:t>
            </a:r>
            <a:r>
              <a:rPr lang="en-US" sz="3200" dirty="0" smtClean="0"/>
              <a:t> </a:t>
            </a:r>
            <a:r>
              <a:rPr lang="en-US" sz="3200" dirty="0" err="1" smtClean="0"/>
              <a:t>Contínuos</a:t>
            </a:r>
            <a:r>
              <a:rPr lang="en-US" sz="3200" dirty="0" smtClean="0"/>
              <a:t> </a:t>
            </a:r>
            <a:r>
              <a:rPr lang="en-US" sz="3200" dirty="0" err="1" smtClean="0"/>
              <a:t>em</a:t>
            </a:r>
            <a:r>
              <a:rPr lang="en-US" sz="3200" dirty="0" smtClean="0"/>
              <a:t> </a:t>
            </a:r>
            <a:r>
              <a:rPr lang="en-US" sz="3200" dirty="0" err="1" smtClean="0"/>
              <a:t>risco</a:t>
            </a:r>
            <a:r>
              <a:rPr lang="en-US" sz="3200" dirty="0" smtClean="0"/>
              <a:t> </a:t>
            </a:r>
            <a:r>
              <a:rPr lang="en-US" sz="3200" dirty="0" err="1" smtClean="0"/>
              <a:t>eminente</a:t>
            </a:r>
            <a:r>
              <a:rPr lang="en-US" sz="3200" dirty="0"/>
              <a:t>;</a:t>
            </a:r>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58481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pPr marL="0" indent="0" algn="just">
              <a:buNone/>
            </a:pPr>
            <a:r>
              <a:rPr lang="en-US" sz="3200" dirty="0" err="1" smtClean="0"/>
              <a:t>Contexto</a:t>
            </a:r>
            <a:r>
              <a:rPr lang="en-US" sz="3200" dirty="0" smtClean="0"/>
              <a:t> </a:t>
            </a:r>
            <a:r>
              <a:rPr lang="en-US" sz="3200" dirty="0" err="1" smtClean="0"/>
              <a:t>recente</a:t>
            </a:r>
            <a:endParaRPr lang="pt-BR" sz="3200" dirty="0" smtClean="0"/>
          </a:p>
          <a:p>
            <a:r>
              <a:rPr lang="pt-BR" sz="3200" dirty="0"/>
              <a:t>Reforma da </a:t>
            </a:r>
            <a:r>
              <a:rPr lang="pt-BR" sz="3200" dirty="0" smtClean="0"/>
              <a:t>Previdência</a:t>
            </a:r>
            <a:r>
              <a:rPr lang="pt-BR" sz="3200" dirty="0"/>
              <a:t>, Reforma Trabalhista e Teto de Gastos Públicos</a:t>
            </a:r>
          </a:p>
          <a:p>
            <a:r>
              <a:rPr lang="pt-BR" sz="3200" dirty="0"/>
              <a:t>Reforma Administrativa – fim da estabilidade, terceirização, unificação de carreiras – ficou para 2020.</a:t>
            </a:r>
          </a:p>
          <a:p>
            <a:pPr algn="just"/>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750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pPr marL="0" indent="0" algn="just">
              <a:buNone/>
            </a:pPr>
            <a:r>
              <a:rPr lang="en-US" sz="3200" dirty="0" smtClean="0"/>
              <a:t>O </a:t>
            </a:r>
            <a:r>
              <a:rPr lang="en-US" sz="3200" dirty="0" err="1" smtClean="0"/>
              <a:t>que</a:t>
            </a:r>
            <a:r>
              <a:rPr lang="en-US" sz="3200" dirty="0" smtClean="0"/>
              <a:t> </a:t>
            </a:r>
            <a:r>
              <a:rPr lang="en-US" sz="3200" dirty="0" err="1" smtClean="0"/>
              <a:t>faremos</a:t>
            </a:r>
            <a:r>
              <a:rPr lang="en-US" sz="3200" dirty="0" smtClean="0"/>
              <a:t>?</a:t>
            </a:r>
            <a:endParaRPr lang="pt-BR" sz="3200" dirty="0" smtClean="0"/>
          </a:p>
          <a:p>
            <a:r>
              <a:rPr lang="pt-BR" sz="3200" dirty="0" smtClean="0"/>
              <a:t>Informar a todos os colegas sobre os riscos que estamos correndo.</a:t>
            </a:r>
            <a:endParaRPr lang="pt-BR" sz="3200" dirty="0"/>
          </a:p>
          <a:p>
            <a:r>
              <a:rPr lang="pt-BR" sz="3200" dirty="0" smtClean="0"/>
              <a:t>Construir a luta e uma possível greve geral do serviço público.</a:t>
            </a:r>
            <a:endParaRPr lang="pt-BR" sz="3200" dirty="0"/>
          </a:p>
          <a:p>
            <a:pPr algn="just"/>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859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pPr marL="0" indent="0" algn="just">
              <a:buNone/>
            </a:pPr>
            <a:r>
              <a:rPr lang="en-US" sz="3200" dirty="0" smtClean="0"/>
              <a:t>O </a:t>
            </a:r>
            <a:r>
              <a:rPr lang="en-US" sz="3200" dirty="0" err="1" smtClean="0"/>
              <a:t>que</a:t>
            </a:r>
            <a:r>
              <a:rPr lang="en-US" sz="3200" dirty="0" smtClean="0"/>
              <a:t> </a:t>
            </a:r>
            <a:r>
              <a:rPr lang="en-US" sz="3200" dirty="0" err="1" smtClean="0"/>
              <a:t>faremos</a:t>
            </a:r>
            <a:r>
              <a:rPr lang="en-US" sz="3200" dirty="0" smtClean="0"/>
              <a:t>?</a:t>
            </a:r>
            <a:endParaRPr lang="pt-BR" sz="3200" dirty="0" smtClean="0"/>
          </a:p>
          <a:p>
            <a:r>
              <a:rPr lang="pt-BR" sz="3200" dirty="0"/>
              <a:t>Frente Parlamentar Mista em Defesa dos Serviços </a:t>
            </a:r>
            <a:r>
              <a:rPr lang="pt-BR" sz="3200" dirty="0" smtClean="0"/>
              <a:t>Públicos – 255 deputados</a:t>
            </a:r>
            <a:endParaRPr lang="pt-BR" sz="3200" dirty="0"/>
          </a:p>
          <a:p>
            <a:r>
              <a:rPr lang="pt-BR" sz="3200" dirty="0"/>
              <a:t>Plenária Nacional da </a:t>
            </a:r>
            <a:r>
              <a:rPr lang="pt-BR" sz="3200" dirty="0" err="1"/>
              <a:t>Fasubra</a:t>
            </a:r>
            <a:r>
              <a:rPr lang="pt-BR" sz="3200" dirty="0"/>
              <a:t> – Construção de um movimento nacional que poderá culminar em Greve de todo o serviço público federal</a:t>
            </a:r>
          </a:p>
          <a:p>
            <a:pPr algn="just"/>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71766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pPr marL="0" indent="0" algn="ctr">
              <a:buNone/>
            </a:pPr>
            <a:r>
              <a:rPr lang="en-US" sz="3200" dirty="0" err="1" smtClean="0"/>
              <a:t>Vamos</a:t>
            </a:r>
            <a:r>
              <a:rPr lang="en-US" sz="3200" dirty="0" smtClean="0"/>
              <a:t> a </a:t>
            </a:r>
            <a:r>
              <a:rPr lang="en-US" sz="3200" dirty="0" err="1" smtClean="0"/>
              <a:t>luta</a:t>
            </a:r>
            <a:r>
              <a:rPr lang="en-US" sz="3200" dirty="0" smtClean="0"/>
              <a:t> </a:t>
            </a:r>
            <a:r>
              <a:rPr lang="en-US" sz="3200" dirty="0" err="1" smtClean="0"/>
              <a:t>colegas</a:t>
            </a:r>
            <a:r>
              <a:rPr lang="en-US" sz="3200" dirty="0" smtClean="0"/>
              <a:t>!</a:t>
            </a:r>
          </a:p>
          <a:p>
            <a:pPr marL="0" indent="0" algn="ctr">
              <a:buNone/>
            </a:pPr>
            <a:endParaRPr lang="en-US" sz="3200" dirty="0"/>
          </a:p>
          <a:p>
            <a:pPr marL="0" indent="0" algn="ctr">
              <a:buNone/>
            </a:pPr>
            <a:r>
              <a:rPr lang="en-US" sz="3200" dirty="0" err="1" smtClean="0"/>
              <a:t>Dúvidas</a:t>
            </a:r>
            <a:r>
              <a:rPr lang="en-US" sz="3200" dirty="0" smtClean="0"/>
              <a:t> </a:t>
            </a:r>
            <a:r>
              <a:rPr lang="en-US" sz="3200" dirty="0" err="1" smtClean="0"/>
              <a:t>ou</a:t>
            </a:r>
            <a:r>
              <a:rPr lang="en-US" sz="3200" dirty="0" smtClean="0"/>
              <a:t> </a:t>
            </a:r>
            <a:r>
              <a:rPr lang="en-US" sz="3200" dirty="0" err="1" smtClean="0"/>
              <a:t>contribuições</a:t>
            </a:r>
            <a:endParaRPr lang="pt-BR" sz="3200" dirty="0"/>
          </a:p>
          <a:p>
            <a:pPr algn="just"/>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76808" y="4396154"/>
            <a:ext cx="4853781" cy="2379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7074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smtClean="0"/>
              <a:t> </a:t>
            </a:r>
            <a:r>
              <a:rPr lang="pt-BR" sz="3200" dirty="0"/>
              <a:t>Por que aderimos à greve nacional</a:t>
            </a:r>
            <a:r>
              <a:rPr lang="pt-BR" sz="3200" dirty="0" smtClean="0"/>
              <a:t>?</a:t>
            </a:r>
          </a:p>
          <a:p>
            <a:endParaRPr lang="pt-BR" sz="3200" dirty="0"/>
          </a:p>
          <a:p>
            <a:r>
              <a:rPr lang="pt-BR" sz="3200" dirty="0"/>
              <a:t>O que está em risco?</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4966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sz="3200" dirty="0" smtClean="0"/>
              <a:t> PCCTAE – 2005</a:t>
            </a:r>
          </a:p>
          <a:p>
            <a:endParaRPr lang="pt-BR" sz="3200" dirty="0"/>
          </a:p>
          <a:p>
            <a:r>
              <a:rPr lang="pt-BR" sz="3200" dirty="0" smtClean="0"/>
              <a:t>Formas de Progressão: mérito e capacitação</a:t>
            </a:r>
          </a:p>
          <a:p>
            <a:endParaRPr lang="en-US" sz="3200" dirty="0"/>
          </a:p>
          <a:p>
            <a:r>
              <a:rPr lang="en-US" sz="3200" dirty="0" smtClean="0"/>
              <a:t>Step;</a:t>
            </a:r>
            <a:endParaRPr lang="pt-BR" sz="3200" dirty="0" smtClean="0"/>
          </a:p>
          <a:p>
            <a:endParaRPr lang="en-US" sz="3200" dirty="0"/>
          </a:p>
          <a:p>
            <a:r>
              <a:rPr lang="en-US" sz="3200" dirty="0" err="1" smtClean="0"/>
              <a:t>Incentivo</a:t>
            </a:r>
            <a:r>
              <a:rPr lang="en-US" sz="3200" dirty="0" smtClean="0"/>
              <a:t> à </a:t>
            </a:r>
            <a:r>
              <a:rPr lang="en-US" sz="3200" dirty="0" err="1" smtClean="0"/>
              <a:t>Qualificação</a:t>
            </a:r>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835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endParaRPr lang="pt-BR" dirty="0"/>
          </a:p>
        </p:txBody>
      </p:sp>
      <p:sp>
        <p:nvSpPr>
          <p:cNvPr id="3" name="Espaço Reservado para Conteúdo 2"/>
          <p:cNvSpPr>
            <a:spLocks noGrp="1"/>
          </p:cNvSpPr>
          <p:nvPr>
            <p:ph idx="1"/>
          </p:nvPr>
        </p:nvSpPr>
        <p:spPr/>
        <p:txBody>
          <a:bodyPr>
            <a:normAutofit/>
          </a:bodyPr>
          <a:lstStyle/>
          <a:p>
            <a:r>
              <a:rPr lang="pt-BR" sz="3200" dirty="0" smtClean="0"/>
              <a:t> </a:t>
            </a:r>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taes.com.br/img/Matriz201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6615" y="34512"/>
            <a:ext cx="3861974" cy="6823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898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smtClean="0"/>
              <a:t> </a:t>
            </a:r>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m 3"/>
          <p:cNvPicPr>
            <a:picLocks noChangeAspect="1"/>
          </p:cNvPicPr>
          <p:nvPr/>
        </p:nvPicPr>
        <p:blipFill>
          <a:blip r:embed="rId3"/>
          <a:stretch>
            <a:fillRect/>
          </a:stretch>
        </p:blipFill>
        <p:spPr>
          <a:xfrm>
            <a:off x="1334917" y="1314463"/>
            <a:ext cx="7000190" cy="4231168"/>
          </a:xfrm>
          <a:prstGeom prst="rect">
            <a:avLst/>
          </a:prstGeom>
        </p:spPr>
      </p:pic>
    </p:spTree>
    <p:extLst>
      <p:ext uri="{BB962C8B-B14F-4D97-AF65-F5344CB8AC3E}">
        <p14:creationId xmlns:p14="http://schemas.microsoft.com/office/powerpoint/2010/main" val="190269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smtClean="0"/>
              <a:t>TAES – 5 anos sem reajuste: 2016 a 2020;</a:t>
            </a:r>
          </a:p>
          <a:p>
            <a:endParaRPr lang="pt-BR" sz="3200" dirty="0"/>
          </a:p>
          <a:p>
            <a:r>
              <a:rPr lang="pt-BR" sz="3200" dirty="0"/>
              <a:t>Future-se – contratação via OS’S, fundo misto, não trata dos Técnicos Administrativos em Educação</a:t>
            </a:r>
          </a:p>
          <a:p>
            <a:r>
              <a:rPr lang="pt-BR" sz="3200" dirty="0" smtClean="0"/>
              <a:t> </a:t>
            </a:r>
            <a:endParaRPr lang="pt-BR" sz="3200" dirty="0"/>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860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a:t>Plano Mais </a:t>
            </a:r>
            <a:r>
              <a:rPr lang="pt-BR" sz="3200" dirty="0" smtClean="0"/>
              <a:t>Brasil</a:t>
            </a:r>
            <a:endParaRPr lang="pt-BR" sz="3200" dirty="0"/>
          </a:p>
          <a:p>
            <a:r>
              <a:rPr lang="pt-BR" sz="3200" dirty="0"/>
              <a:t> </a:t>
            </a:r>
            <a:r>
              <a:rPr lang="pt-BR" sz="3200" dirty="0" smtClean="0"/>
              <a:t>Bolsonaro/Guedes apresentam 3 </a:t>
            </a:r>
            <a:r>
              <a:rPr lang="pt-BR" sz="3200" dirty="0" err="1"/>
              <a:t>PECs</a:t>
            </a:r>
            <a:r>
              <a:rPr lang="pt-BR" sz="3200" dirty="0"/>
              <a:t> - todas com a lógica de desvincular, desobrigar e desindexar o orçamento.</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5640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Greve</a:t>
            </a:r>
            <a:r>
              <a:rPr lang="en-US" dirty="0" smtClean="0"/>
              <a:t> </a:t>
            </a:r>
            <a:r>
              <a:rPr lang="en-US" dirty="0" err="1" smtClean="0"/>
              <a:t>Nacional</a:t>
            </a:r>
            <a:r>
              <a:rPr lang="en-US" dirty="0" smtClean="0"/>
              <a:t> – 48h – 26/11</a:t>
            </a:r>
            <a:endParaRPr lang="pt-BR" dirty="0"/>
          </a:p>
        </p:txBody>
      </p:sp>
      <p:sp>
        <p:nvSpPr>
          <p:cNvPr id="3" name="Espaço Reservado para Conteúdo 2"/>
          <p:cNvSpPr>
            <a:spLocks noGrp="1"/>
          </p:cNvSpPr>
          <p:nvPr>
            <p:ph idx="1"/>
          </p:nvPr>
        </p:nvSpPr>
        <p:spPr/>
        <p:txBody>
          <a:bodyPr>
            <a:normAutofit/>
          </a:bodyPr>
          <a:lstStyle/>
          <a:p>
            <a:r>
              <a:rPr lang="pt-BR" sz="3200" dirty="0"/>
              <a:t>Plano Mais </a:t>
            </a:r>
            <a:r>
              <a:rPr lang="pt-BR" sz="3200" dirty="0" smtClean="0"/>
              <a:t>Brasil</a:t>
            </a:r>
            <a:endParaRPr lang="pt-BR" sz="3200" dirty="0"/>
          </a:p>
          <a:p>
            <a:r>
              <a:rPr lang="pt-BR" sz="3200" dirty="0"/>
              <a:t> </a:t>
            </a:r>
            <a:r>
              <a:rPr lang="pt-BR" sz="3200" dirty="0" smtClean="0"/>
              <a:t>Bolsonaro/Guedes apresentam 3 </a:t>
            </a:r>
            <a:r>
              <a:rPr lang="pt-BR" sz="3200" dirty="0" err="1"/>
              <a:t>PECs</a:t>
            </a:r>
            <a:r>
              <a:rPr lang="pt-BR" sz="3200" dirty="0"/>
              <a:t> - todas com a lógica de desvincular, desobrigar e desindexar o orçamento.</a:t>
            </a:r>
          </a:p>
        </p:txBody>
      </p:sp>
      <p:pic>
        <p:nvPicPr>
          <p:cNvPr id="1026" name="Picture 2" descr="SINT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982" y="5866949"/>
            <a:ext cx="2044899" cy="10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137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TotalTime>
  <Words>835</Words>
  <Application>Microsoft Office PowerPoint</Application>
  <PresentationFormat>Widescreen</PresentationFormat>
  <Paragraphs>81</Paragraphs>
  <Slides>25</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25</vt:i4>
      </vt:variant>
    </vt:vector>
  </HeadingPairs>
  <TitlesOfParts>
    <vt:vector size="29" baseType="lpstr">
      <vt:lpstr>Arial</vt:lpstr>
      <vt:lpstr>Trebuchet MS</vt:lpstr>
      <vt:lpstr>Wingdings 3</vt:lpstr>
      <vt:lpstr>Facetado</vt:lpstr>
      <vt:lpstr>Apresentação do PowerPoint</vt:lpstr>
      <vt:lpstr>Greve Nacional – 48h – 26/11</vt:lpstr>
      <vt:lpstr>Greve Nacional – 48h – 26/11</vt:lpstr>
      <vt:lpstr>Greve Nacional – 48h – 26/11</vt:lpstr>
      <vt:lpstr>Apresentação do PowerPoint</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lpstr>Greve Nacional – 48h – 26/11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Marcelo Matias</dc:creator>
  <cp:lastModifiedBy>Marcelo Matias</cp:lastModifiedBy>
  <cp:revision>6</cp:revision>
  <dcterms:created xsi:type="dcterms:W3CDTF">2019-11-26T02:25:34Z</dcterms:created>
  <dcterms:modified xsi:type="dcterms:W3CDTF">2019-11-26T03:05:12Z</dcterms:modified>
</cp:coreProperties>
</file>